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301" r:id="rId4"/>
    <p:sldId id="282" r:id="rId5"/>
    <p:sldId id="302" r:id="rId6"/>
    <p:sldId id="303" r:id="rId7"/>
    <p:sldId id="304" r:id="rId8"/>
    <p:sldId id="311" r:id="rId9"/>
    <p:sldId id="309" r:id="rId10"/>
    <p:sldId id="305" r:id="rId11"/>
    <p:sldId id="310" r:id="rId12"/>
    <p:sldId id="306" r:id="rId13"/>
    <p:sldId id="307" r:id="rId14"/>
    <p:sldId id="308" r:id="rId15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5230E1-00E9-4B2A-B2B9-B8F711B74097}" v="2" dt="2017-10-15T23:19:22.371"/>
    <p1510:client id="{1EE71468-3C9C-4C9C-A018-1DD0E377DF7F}" v="187" dt="2017-10-16T00:47:03.040"/>
    <p1510:client id="{829CA426-04FE-47D0-B686-31F5225BD629}" v="3757" dt="2017-10-16T01:52:41.147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>
      <p:cViewPr>
        <p:scale>
          <a:sx n="100" d="100"/>
          <a:sy n="100" d="100"/>
        </p:scale>
        <p:origin x="2504" y="680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99822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9090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0970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="1" i="0" cap="small" baseline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Helvetica Light" panose="020B0403020202020204" pitchFamily="34" charset="0"/>
              </a:defRPr>
            </a:lvl1pPr>
            <a:lvl2pPr>
              <a:defRPr b="0" i="0">
                <a:latin typeface="Helvetica Light" panose="020B0403020202020204" pitchFamily="34" charset="0"/>
              </a:defRPr>
            </a:lvl2pPr>
            <a:lvl3pPr>
              <a:defRPr b="0" i="0">
                <a:latin typeface="Helvetica Light" panose="020B0403020202020204" pitchFamily="34" charset="0"/>
              </a:defRPr>
            </a:lvl3pPr>
            <a:lvl4pPr>
              <a:defRPr b="0" i="0">
                <a:latin typeface="Helvetica Light" panose="020B0403020202020204" pitchFamily="34" charset="0"/>
              </a:defRPr>
            </a:lvl4pPr>
            <a:lvl5pPr>
              <a:defRPr b="0" i="0">
                <a:latin typeface="Helvetica Light" panose="020B0403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3/10/18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r>
              <a:rPr lang="en-CA" dirty="0"/>
              <a:t> CSUS Helpdesk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4355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7163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7929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8524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893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5148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6783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9386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3/10/18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25981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cap="small" baseline="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85006" y="1182924"/>
            <a:ext cx="8775865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200" b="1" cap="all" spc="-5" dirty="0">
                <a:solidFill>
                  <a:srgbClr val="FFFFFF"/>
                </a:solidFill>
                <a:latin typeface="Helvetica" pitchFamily="2" charset="0"/>
                <a:cs typeface="Tahoma"/>
              </a:rPr>
              <a:t>COMP 202 winter 2018 Midterm Review</a:t>
            </a:r>
            <a:endParaRPr sz="3200" b="1" cap="all" dirty="0">
              <a:latin typeface="Helvetica" pitchFamily="2" charset="0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85007" y="1795388"/>
            <a:ext cx="8775864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2400" cap="small" spc="-5" dirty="0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Instructors: </a:t>
            </a:r>
            <a:r>
              <a:rPr lang="en-US" sz="2400" cap="small" spc="-5" dirty="0" err="1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Xun</a:t>
            </a:r>
            <a:r>
              <a:rPr lang="en-US" sz="2400" cap="small" spc="-5" dirty="0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 Su, Yu Ting Hu</a:t>
            </a:r>
            <a:endParaRPr sz="2400" cap="small" dirty="0">
              <a:latin typeface="Helvetica Light" panose="020B0403020202020204" pitchFamily="34" charset="0"/>
              <a:cs typeface="Times New Roman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7DCBF8E9-606F-1C40-A86F-0E5CE8165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4622" y="2666897"/>
            <a:ext cx="2369285" cy="31597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public static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methodName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a, </a:t>
            </a:r>
            <a:r>
              <a:rPr lang="en-US" sz="2400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 b) { 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	// </a:t>
            </a: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body </a:t>
            </a: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Return type, name of method, parameters</a:t>
            </a:r>
          </a:p>
          <a:p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A method can contain more than one return statement?(F2016 Q4)</a:t>
            </a:r>
          </a:p>
          <a:p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49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463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1344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Arrays</a:t>
            </a:r>
          </a:p>
          <a:p>
            <a:r>
              <a:rPr lang="en-US" dirty="0" smtClean="0"/>
              <a:t>Strings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1706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028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8753" y="223997"/>
            <a:ext cx="8942120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10" dirty="0"/>
              <a:t>Session Outline</a:t>
            </a:r>
            <a:endParaRPr b="1" cap="small" spc="-5" dirty="0">
              <a:latin typeface="Helvetica" pitchFamily="2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00645" y="1687451"/>
            <a:ext cx="8110846" cy="2228815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Course material review for </a:t>
            </a:r>
            <a:r>
              <a:rPr lang="en-US" sz="2000" dirty="0" smtClean="0">
                <a:latin typeface="Helvetica Light" panose="020B0403020202020204" pitchFamily="34" charset="0"/>
                <a:cs typeface="Times New Roman"/>
              </a:rPr>
              <a:t>90</a:t>
            </a:r>
            <a:r>
              <a:rPr lang="en-US" sz="2000" dirty="0" smtClean="0">
                <a:latin typeface="Helvetica Light" panose="020B0403020202020204" pitchFamily="34" charset="0"/>
                <a:cs typeface="Times New Roman"/>
              </a:rPr>
              <a:t> </a:t>
            </a: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minutes</a:t>
            </a: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Practice midterm questions </a:t>
            </a:r>
            <a:r>
              <a:rPr lang="en-US" sz="2000" dirty="0" smtClean="0">
                <a:latin typeface="Helvetica Light" panose="020B0403020202020204" pitchFamily="34" charset="0"/>
                <a:cs typeface="Times New Roman"/>
              </a:rPr>
              <a:t>for 50 minutes</a:t>
            </a:r>
            <a:endParaRPr lang="en-US" sz="2000" dirty="0">
              <a:latin typeface="Helvetica Light" panose="020B0403020202020204" pitchFamily="34" charset="0"/>
              <a:cs typeface="Times New Roman"/>
            </a:endParaRP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AMA </a:t>
            </a:r>
            <a:r>
              <a:rPr lang="en-US" sz="2000" dirty="0" smtClean="0">
                <a:latin typeface="Helvetica Light" panose="020B0403020202020204" pitchFamily="34" charset="0"/>
                <a:cs typeface="Times New Roman"/>
              </a:rPr>
              <a:t>for 10 minutes</a:t>
            </a: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 smtClean="0">
                <a:latin typeface="Helvetica Light" panose="020B0403020202020204" pitchFamily="34" charset="0"/>
                <a:cs typeface="Times New Roman"/>
              </a:rPr>
              <a:t>Sleep for 8 hours</a:t>
            </a:r>
            <a:endParaRPr sz="2200" dirty="0">
              <a:latin typeface="Helvetica Light" panose="020B0403020202020204" pitchFamily="34" charset="0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950" dirty="0">
              <a:latin typeface="Helvetica Light" panose="020B0403020202020204" pitchFamily="34" charset="0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latin typeface="Helvetica Light" panose="020B0403020202020204" pitchFamily="34" charset="0"/>
                <a:cs typeface="Times New Roman"/>
              </a:rPr>
              <a:t>A</a:t>
            </a: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ll lecture material available at</a:t>
            </a:r>
            <a:r>
              <a:rPr sz="2000" dirty="0">
                <a:latin typeface="Helvetica Light" panose="020B0403020202020204" pitchFamily="34" charset="0"/>
                <a:cs typeface="Times New Roman"/>
              </a:rPr>
              <a:t>:</a:t>
            </a:r>
          </a:p>
          <a:p>
            <a:pPr marL="469900" indent="-313690">
              <a:lnSpc>
                <a:spcPct val="100000"/>
              </a:lnSpc>
              <a:buFont typeface="Arial"/>
              <a:buChar char="-"/>
              <a:tabLst>
                <a:tab pos="469265" algn="l"/>
                <a:tab pos="469900" algn="l"/>
              </a:tabLst>
            </a:pPr>
            <a:r>
              <a:rPr lang="en-US" sz="2000" spc="-5" dirty="0">
                <a:latin typeface="Helvetica Light" panose="020B0403020202020204" pitchFamily="34" charset="0"/>
                <a:cs typeface="Times New Roman"/>
              </a:rPr>
              <a:t>https://</a:t>
            </a:r>
            <a:r>
              <a:rPr lang="en-US" sz="2000" spc="-5" dirty="0" err="1" smtClean="0">
                <a:latin typeface="Helvetica Light" panose="020B0403020202020204" pitchFamily="34" charset="0"/>
                <a:cs typeface="Times New Roman"/>
              </a:rPr>
              <a:t>github.com</a:t>
            </a:r>
            <a:r>
              <a:rPr lang="en-US" sz="2000" spc="-5" dirty="0" smtClean="0">
                <a:latin typeface="Helvetica Light" panose="020B0403020202020204" pitchFamily="34" charset="0"/>
                <a:cs typeface="Times New Roman"/>
              </a:rPr>
              <a:t>/</a:t>
            </a:r>
            <a:r>
              <a:rPr lang="en-US" sz="2000" spc="-5" dirty="0" err="1" smtClean="0">
                <a:latin typeface="Helvetica Light" panose="020B0403020202020204" pitchFamily="34" charset="0"/>
                <a:cs typeface="Times New Roman"/>
              </a:rPr>
              <a:t>sophiawho</a:t>
            </a:r>
            <a:r>
              <a:rPr lang="en-US" sz="2000" spc="-5" dirty="0" smtClean="0">
                <a:latin typeface="Helvetica Light" panose="020B0403020202020204" pitchFamily="34" charset="0"/>
                <a:cs typeface="Times New Roman"/>
              </a:rPr>
              <a:t>/COMP202MidtermReview</a:t>
            </a:r>
            <a:endParaRPr lang="en-US" sz="2000" spc="-5" dirty="0">
              <a:latin typeface="Helvetica Light" panose="020B0403020202020204" pitchFamily="34" charset="0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37CFACF-7554-544E-BD2F-3C9F066EC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We?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AA60711-B1A8-0041-A717-FFC0F07E0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Xun</a:t>
            </a:r>
            <a:r>
              <a:rPr lang="en-US" dirty="0"/>
              <a:t> Su </a:t>
            </a:r>
          </a:p>
          <a:p>
            <a:pPr lvl="1"/>
            <a:r>
              <a:rPr lang="en-US" dirty="0"/>
              <a:t>First Place at </a:t>
            </a:r>
            <a:r>
              <a:rPr lang="en-US" dirty="0" err="1"/>
              <a:t>McHacks</a:t>
            </a:r>
            <a:r>
              <a:rPr lang="en-US" dirty="0"/>
              <a:t> 2018</a:t>
            </a:r>
          </a:p>
          <a:p>
            <a:pPr lvl="1"/>
            <a:r>
              <a:rPr lang="en-US" dirty="0"/>
              <a:t>First Place at McGill </a:t>
            </a:r>
            <a:r>
              <a:rPr lang="en-US" dirty="0" err="1"/>
              <a:t>CodeJam</a:t>
            </a:r>
            <a:r>
              <a:rPr lang="en-US" dirty="0"/>
              <a:t> 2017	</a:t>
            </a:r>
          </a:p>
          <a:p>
            <a:pPr lvl="1"/>
            <a:r>
              <a:rPr lang="en-US" dirty="0"/>
              <a:t>Best Data Science Project at </a:t>
            </a:r>
            <a:r>
              <a:rPr lang="en-US" dirty="0" err="1"/>
              <a:t>PennApps</a:t>
            </a:r>
            <a:r>
              <a:rPr lang="en-US" dirty="0"/>
              <a:t> 2017</a:t>
            </a:r>
          </a:p>
          <a:p>
            <a:pPr lvl="1"/>
            <a:r>
              <a:rPr lang="en-US" dirty="0"/>
              <a:t>McGill Chess Club</a:t>
            </a:r>
          </a:p>
          <a:p>
            <a:pPr lvl="1"/>
            <a:r>
              <a:rPr lang="en-US" dirty="0"/>
              <a:t>McGill ICM-ICPC </a:t>
            </a:r>
          </a:p>
          <a:p>
            <a:pPr lvl="1"/>
            <a:r>
              <a:rPr lang="en-US" dirty="0"/>
              <a:t>Computer Science and Mathematics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Yu Ting Hu</a:t>
            </a:r>
          </a:p>
          <a:p>
            <a:pPr lvl="1"/>
            <a:r>
              <a:rPr lang="en-US" dirty="0"/>
              <a:t>Student</a:t>
            </a:r>
          </a:p>
        </p:txBody>
      </p:sp>
    </p:spTree>
    <p:extLst>
      <p:ext uri="{BB962C8B-B14F-4D97-AF65-F5344CB8AC3E}">
        <p14:creationId xmlns:p14="http://schemas.microsoft.com/office/powerpoint/2010/main" val="2296940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B00A136-F0B3-4409-907B-74B479ED6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4090" y="144517"/>
            <a:ext cx="4724400" cy="1226817"/>
          </a:xfrm>
        </p:spPr>
        <p:txBody>
          <a:bodyPr/>
          <a:lstStyle/>
          <a:p>
            <a:r>
              <a:rPr lang="en-US" dirty="0"/>
              <a:t>Topics Covered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510F79E-FE20-4105-A662-59E0668A4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9" y="1371334"/>
            <a:ext cx="7672552" cy="7020383"/>
          </a:xfrm>
        </p:spPr>
        <p:txBody>
          <a:bodyPr wrap="square" lIns="0" tIns="0" rIns="0" bIns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Binary Numbers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Variables and Primitive Data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Expressions and assignments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Input arguments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Logic statements – if blocks, for and while loops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String and char manipulation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Errors – logic, style, compile, runtime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Arrays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Reference Types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736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7ACF7E-CB5E-0D43-8908-1A54E550E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D620CAD-6EE3-5348-9D7B-14600280B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38289"/>
            <a:ext cx="7886700" cy="4351338"/>
          </a:xfrm>
        </p:spPr>
        <p:txBody>
          <a:bodyPr/>
          <a:lstStyle/>
          <a:p>
            <a:r>
              <a:rPr lang="en-US" dirty="0"/>
              <a:t>Binary numbers are base 2</a:t>
            </a:r>
          </a:p>
          <a:p>
            <a:r>
              <a:rPr lang="en-US" dirty="0"/>
              <a:t>Decimal numbers are base 10</a:t>
            </a:r>
          </a:p>
          <a:p>
            <a:r>
              <a:rPr lang="en-US" dirty="0"/>
              <a:t>1011</a:t>
            </a:r>
            <a:r>
              <a:rPr lang="en-US" baseline="-25000" dirty="0"/>
              <a:t>2</a:t>
            </a:r>
            <a:r>
              <a:rPr lang="en-US" dirty="0"/>
              <a:t> = 1*2</a:t>
            </a:r>
            <a:r>
              <a:rPr lang="en-US" baseline="30000" dirty="0"/>
              <a:t>3</a:t>
            </a:r>
            <a:r>
              <a:rPr lang="en-US" dirty="0"/>
              <a:t> + 0*2</a:t>
            </a:r>
            <a:r>
              <a:rPr lang="en-US" baseline="30000" dirty="0"/>
              <a:t>2</a:t>
            </a:r>
            <a:r>
              <a:rPr lang="en-US" dirty="0"/>
              <a:t> + 1*2</a:t>
            </a:r>
            <a:r>
              <a:rPr lang="en-US" baseline="30000" dirty="0"/>
              <a:t>1</a:t>
            </a:r>
            <a:r>
              <a:rPr lang="en-US" dirty="0"/>
              <a:t> + 1*2</a:t>
            </a:r>
            <a:r>
              <a:rPr lang="en-US" baseline="30000" dirty="0"/>
              <a:t>0</a:t>
            </a:r>
            <a:r>
              <a:rPr lang="en-US" dirty="0"/>
              <a:t> = 11</a:t>
            </a:r>
            <a:r>
              <a:rPr lang="en-US" baseline="-25000" dirty="0"/>
              <a:t>10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3D16EC5-8982-6F4E-B0E8-6DA276FD4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101" y="3544381"/>
            <a:ext cx="1856014" cy="284371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noFill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3113009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A19AEA-88EC-A744-A5FA-2946795A1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99C0FB4-33D2-8A42-8A75-6863502F1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are primitive types: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= 10;</a:t>
            </a:r>
          </a:p>
          <a:p>
            <a:pPr lvl="1"/>
            <a:r>
              <a:rPr lang="en-US" dirty="0"/>
              <a:t>char c = ‘$’;</a:t>
            </a:r>
          </a:p>
          <a:p>
            <a:pPr lvl="1"/>
            <a:r>
              <a:rPr lang="en-US" dirty="0"/>
              <a:t>double d = 3.0;</a:t>
            </a:r>
          </a:p>
          <a:p>
            <a:pPr lvl="1"/>
            <a:r>
              <a:rPr lang="en-US" dirty="0" err="1"/>
              <a:t>boolean</a:t>
            </a:r>
            <a:r>
              <a:rPr lang="en-US" dirty="0"/>
              <a:t> b = true;</a:t>
            </a:r>
          </a:p>
          <a:p>
            <a:pPr lvl="1"/>
            <a:endParaRPr lang="en-US" dirty="0"/>
          </a:p>
          <a:p>
            <a:r>
              <a:rPr lang="en-US" dirty="0"/>
              <a:t>The following are reference types:</a:t>
            </a:r>
          </a:p>
          <a:p>
            <a:pPr lvl="1"/>
            <a:r>
              <a:rPr lang="en-US" dirty="0"/>
              <a:t>String </a:t>
            </a:r>
            <a:r>
              <a:rPr lang="en-US" dirty="0" err="1"/>
              <a:t>str</a:t>
            </a:r>
            <a:r>
              <a:rPr lang="en-US" dirty="0"/>
              <a:t> = “Hello World”;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[] </a:t>
            </a:r>
            <a:r>
              <a:rPr lang="en-US" dirty="0" err="1"/>
              <a:t>arr</a:t>
            </a:r>
            <a:r>
              <a:rPr lang="en-US" dirty="0"/>
              <a:t> = new </a:t>
            </a:r>
            <a:r>
              <a:rPr lang="en-US" dirty="0" err="1"/>
              <a:t>int</a:t>
            </a:r>
            <a:r>
              <a:rPr lang="en-US" dirty="0"/>
              <a:t>[4];</a:t>
            </a:r>
          </a:p>
        </p:txBody>
      </p:sp>
    </p:spTree>
    <p:extLst>
      <p:ext uri="{BB962C8B-B14F-4D97-AF65-F5344CB8AC3E}">
        <p14:creationId xmlns:p14="http://schemas.microsoft.com/office/powerpoint/2010/main" val="1849873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Expressions And Assignments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To evaluate expressions:</a:t>
            </a:r>
          </a:p>
          <a:p>
            <a:pPr lvl="1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Arithmetic operators: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+,-,*,/,%, ++, --</a:t>
            </a:r>
          </a:p>
          <a:p>
            <a:pPr lvl="1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Relational operators: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==, !=, &gt;, &lt;, &gt;=, &lt;=</a:t>
            </a:r>
          </a:p>
          <a:p>
            <a:pPr lvl="1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Logical operators: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&amp;&amp;, ||, !(not)</a:t>
            </a:r>
          </a:p>
          <a:p>
            <a:pPr lvl="1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Assignment operators: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=, +=, -=, *=, /=, %=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800" dirty="0" smtClean="0">
                <a:latin typeface="Helvetica" charset="0"/>
                <a:ea typeface="Helvetica" charset="0"/>
                <a:cs typeface="Helvetica" charset="0"/>
              </a:rPr>
              <a:t>Can you put an if block inside another if block? (F2016 Q3)</a:t>
            </a:r>
          </a:p>
          <a:p>
            <a:r>
              <a:rPr lang="en-US" sz="1800" dirty="0" err="1">
                <a:latin typeface="Consolas" charset="0"/>
                <a:ea typeface="Consolas" charset="0"/>
                <a:cs typeface="Consolas" charset="0"/>
              </a:rPr>
              <a:t>boolean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 b = (true||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false||false)&amp;&amp;!(!true); (F2016 Q7)</a:t>
            </a:r>
          </a:p>
          <a:p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double x = (double) (1/2) + (1/2); (F2016 Q9)</a:t>
            </a:r>
          </a:p>
          <a:p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String s = “I spent $“+20+0+” on Supreme yesterday”;</a:t>
            </a: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  <a:p>
            <a:endParaRPr lang="en-US" sz="18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123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if the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boolean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expression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evaulates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to true, execute a set of statements</a:t>
            </a:r>
          </a:p>
          <a:p>
            <a:pPr marL="457200" lvl="1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x = 5;</a:t>
            </a:r>
          </a:p>
          <a:p>
            <a:pPr marL="457200" lvl="1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if(x &lt; 10){</a:t>
            </a:r>
          </a:p>
          <a:p>
            <a:pPr marL="914400" lvl="2" indent="0"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x = 15;</a:t>
            </a:r>
          </a:p>
          <a:p>
            <a:pPr marL="457200" lvl="1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707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for(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= 0;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&lt;10;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++){</a:t>
            </a:r>
          </a:p>
          <a:p>
            <a:pPr marL="457200" lvl="1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pPr marL="0" indent="0">
              <a:buNone/>
            </a:pPr>
            <a:endParaRPr lang="en-US" sz="24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 = 0;</a:t>
            </a:r>
          </a:p>
          <a:p>
            <a:pPr marL="0" indent="0">
              <a:buNone/>
            </a:pPr>
            <a:r>
              <a:rPr lang="en-US" sz="2400" dirty="0">
                <a:latin typeface="Consolas" charset="0"/>
                <a:ea typeface="Consolas" charset="0"/>
                <a:cs typeface="Consolas" charset="0"/>
              </a:rPr>
              <a:t>w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hile(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&lt;10){</a:t>
            </a:r>
          </a:p>
          <a:p>
            <a:pPr marL="457200" lvl="1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System.out.println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pPr marL="457200" lvl="1" indent="0">
              <a:buNone/>
            </a:pP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++;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77102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1722</TotalTime>
  <Words>345</Words>
  <Application>Microsoft Macintosh PowerPoint</Application>
  <PresentationFormat>On-screen Show (4:3)</PresentationFormat>
  <Paragraphs>89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Consolas</vt:lpstr>
      <vt:lpstr>Helvetica</vt:lpstr>
      <vt:lpstr>Helvetica Light</vt:lpstr>
      <vt:lpstr>Tahoma</vt:lpstr>
      <vt:lpstr>Times New Roman</vt:lpstr>
      <vt:lpstr>Arial</vt:lpstr>
      <vt:lpstr>Office Theme</vt:lpstr>
      <vt:lpstr>PowerPoint Presentation</vt:lpstr>
      <vt:lpstr>Session Outline</vt:lpstr>
      <vt:lpstr>Who Are We?</vt:lpstr>
      <vt:lpstr>Topics Covered</vt:lpstr>
      <vt:lpstr>Binary Numbers</vt:lpstr>
      <vt:lpstr>Primitive Data Types</vt:lpstr>
      <vt:lpstr>Expressions And Assignments</vt:lpstr>
      <vt:lpstr>Conditional Statements</vt:lpstr>
      <vt:lpstr>Loops</vt:lpstr>
      <vt:lpstr>Methods</vt:lpstr>
      <vt:lpstr>Scope</vt:lpstr>
      <vt:lpstr>Conditionals</vt:lpstr>
      <vt:lpstr>Objects</vt:lpstr>
      <vt:lpstr>PowerPoint Presentation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Stanley Su</cp:lastModifiedBy>
  <cp:revision>31</cp:revision>
  <dcterms:modified xsi:type="dcterms:W3CDTF">2018-03-12T03:54:10Z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  <property fmtid="{D5CDD505-2E9C-101B-9397-08002B2CF9AE}" pid="3" name="LastSaved">
    <vt:filetime>2017-10-13T00:00:00Z</vt:filetime>
  </property>
</Properties>
</file>

<file path=docProps/thumbnail.jpeg>
</file>